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59" r:id="rId5"/>
    <p:sldId id="275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1B70"/>
    <a:srgbClr val="0000FF"/>
    <a:srgbClr val="5A29AB"/>
    <a:srgbClr val="7636E0"/>
    <a:srgbClr val="807F83"/>
    <a:srgbClr val="B43EB9"/>
    <a:srgbClr val="DE3B3C"/>
    <a:srgbClr val="F6AC41"/>
    <a:srgbClr val="1573BD"/>
    <a:srgbClr val="863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9" autoAdjust="0"/>
    <p:restoredTop sz="86369" autoAdjust="0"/>
  </p:normalViewPr>
  <p:slideViewPr>
    <p:cSldViewPr snapToGrid="0" snapToObjects="1">
      <p:cViewPr varScale="1">
        <p:scale>
          <a:sx n="92" d="100"/>
          <a:sy n="92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2F84-8C07-A241-A0F1-97A64BEB2942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69E8-6D21-0846-A3A4-0F8ECB872C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0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52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2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2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9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7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9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1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5304" y="6498123"/>
            <a:ext cx="2133600" cy="365125"/>
          </a:xfrm>
        </p:spPr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1" y="6023115"/>
            <a:ext cx="1705832" cy="8348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54D313-BCDA-4898-8C63-04DA89A371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023113"/>
            <a:ext cx="1705832" cy="83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5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28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7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8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80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3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6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7D5E-A4F8-4A40-B17B-2E86626FA336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7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FFBD6-7DE1-938C-051F-ECCCF0D08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dirty="0"/>
              <a:t>Feedback: Student Questionnaires on Courses and Teaching</a:t>
            </a:r>
          </a:p>
        </p:txBody>
      </p:sp>
      <p:pic>
        <p:nvPicPr>
          <p:cNvPr id="8" name="Picture 7" descr="Graphic that indicates - Feedback: Student Questionnaires on Courses and Teaching">
            <a:extLst>
              <a:ext uri="{FF2B5EF4-FFF2-40B4-BE49-F238E27FC236}">
                <a16:creationId xmlns:a16="http://schemas.microsoft.com/office/drawing/2014/main" id="{1D2C40F9-251B-458D-8011-2C5790DA21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951" y="2285934"/>
            <a:ext cx="7872098" cy="228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1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84834" y="240364"/>
            <a:ext cx="6384907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Did You Know</a:t>
            </a:r>
            <a:r>
              <a:rPr kumimoji="0" lang="is-I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8795" y="1513702"/>
            <a:ext cx="7787699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6500"/>
              </a:lnSpc>
            </a:pPr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Western asks every undergraduate student to provide course and instructor feedback at the end of each course?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6873FD-231F-46F7-A7ED-74E61F10F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5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198975" y="118334"/>
            <a:ext cx="8746049" cy="137473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course and teaching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feedback make a difference! </a:t>
            </a:r>
          </a:p>
        </p:txBody>
      </p:sp>
      <p:pic>
        <p:nvPicPr>
          <p:cNvPr id="8" name="Picture 7" descr="Graphic that highlights four uses of the Student Questionnaires on Courses and Teaching. 1) Acknowledge course and teaching excellence; 2) Share suggestions for improvement; 3) Aid faculty review, promotion and tenure; and 4) Help students choose courses. ">
            <a:extLst>
              <a:ext uri="{FF2B5EF4-FFF2-40B4-BE49-F238E27FC236}">
                <a16:creationId xmlns:a16="http://schemas.microsoft.com/office/drawing/2014/main" id="{BDF0985A-CA82-4A2D-9024-CB4665BB2D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3" t="22035" r="21052" b="13333"/>
          <a:stretch/>
        </p:blipFill>
        <p:spPr>
          <a:xfrm>
            <a:off x="1492165" y="1633284"/>
            <a:ext cx="5621153" cy="44324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62723" y="1809926"/>
            <a:ext cx="2840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Acknowledge course &amp; teaching excellence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1159" y="1809926"/>
            <a:ext cx="2802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Share suggestions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for improvement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723" y="3972476"/>
            <a:ext cx="294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Aid faculty review, promotion &amp; tenure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46786" y="3883207"/>
            <a:ext cx="2766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Help students choose courses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93AFF8-83A4-47B4-8BDD-9D3D14BAB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11"/>
          <a:stretch/>
        </p:blipFill>
        <p:spPr>
          <a:xfrm>
            <a:off x="-1155" y="0"/>
            <a:ext cx="9144000" cy="6172200"/>
          </a:xfrm>
          <a:prstGeom prst="rect">
            <a:avLst/>
          </a:prstGeom>
        </p:spPr>
      </p:pic>
      <p:sp>
        <p:nvSpPr>
          <p:cNvPr id="7" name="Title 6"/>
          <p:cNvSpPr txBox="1">
            <a:spLocks noGrp="1"/>
          </p:cNvSpPr>
          <p:nvPr>
            <p:ph type="title" idx="4294967295"/>
          </p:nvPr>
        </p:nvSpPr>
        <p:spPr>
          <a:xfrm>
            <a:off x="331354" y="4308013"/>
            <a:ext cx="8811491" cy="125117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Use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3B1B7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FEEDBACK.UWO.CA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to tell us what you think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3B1B7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ONLINE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!</a:t>
            </a:r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8774" y="705802"/>
            <a:ext cx="7384142" cy="2778826"/>
            <a:chOff x="878774" y="1401288"/>
            <a:chExt cx="7384142" cy="2778826"/>
          </a:xfrm>
        </p:grpSpPr>
        <p:sp>
          <p:nvSpPr>
            <p:cNvPr id="3" name="Rectangle 2"/>
            <p:cNvSpPr/>
            <p:nvPr/>
          </p:nvSpPr>
          <p:spPr>
            <a:xfrm>
              <a:off x="878774" y="1401288"/>
              <a:ext cx="7384142" cy="2778826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5392" y="2088379"/>
              <a:ext cx="1625600" cy="16256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0499" y="2045309"/>
              <a:ext cx="1625600" cy="16256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0504" y="2095212"/>
              <a:ext cx="1625600" cy="16256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928D6DB-3A18-4D2B-BB99-A017EF1E2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6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Title: Great! When and how do I give feedback? "/>
          <p:cNvSpPr/>
          <p:nvPr/>
        </p:nvSpPr>
        <p:spPr>
          <a:xfrm>
            <a:off x="0" y="1"/>
            <a:ext cx="9144000" cy="1138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5000" dirty="0"/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0" y="162635"/>
            <a:ext cx="1778000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B1B7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Great! </a:t>
            </a:r>
          </a:p>
        </p:txBody>
      </p:sp>
      <p:grpSp>
        <p:nvGrpSpPr>
          <p:cNvPr id="19" name="Group 18" descr="Graphic that indciates that students  can Access the link by email, Student Centre, OWL, or feedback.uwo.ca"/>
          <p:cNvGrpSpPr/>
          <p:nvPr/>
        </p:nvGrpSpPr>
        <p:grpSpPr>
          <a:xfrm>
            <a:off x="353710" y="2985684"/>
            <a:ext cx="8790290" cy="1237162"/>
            <a:chOff x="353710" y="2985684"/>
            <a:chExt cx="8790290" cy="1237162"/>
          </a:xfrm>
        </p:grpSpPr>
        <p:sp>
          <p:nvSpPr>
            <p:cNvPr id="4" name="Rectangle 3"/>
            <p:cNvSpPr/>
            <p:nvPr/>
          </p:nvSpPr>
          <p:spPr>
            <a:xfrm>
              <a:off x="1946322" y="2985684"/>
              <a:ext cx="7197678" cy="1237162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  <a:buSzPct val="75000"/>
              </a:pPr>
              <a:r>
                <a:rPr lang="en-US" sz="3600" dirty="0">
                  <a:solidFill>
                    <a:schemeClr val="bg1"/>
                  </a:solidFill>
                  <a:latin typeface="Marker Felt"/>
                  <a:cs typeface="Marker Felt"/>
                </a:rPr>
                <a:t>Access the link by email, Student Centre, OWL, or </a:t>
              </a:r>
              <a:r>
                <a:rPr lang="en-US" sz="3600" u="sng" dirty="0">
                  <a:solidFill>
                    <a:srgbClr val="0000FF"/>
                  </a:solidFill>
                  <a:latin typeface="Marker Felt"/>
                  <a:cs typeface="Marker Felt"/>
                </a:rPr>
                <a:t>feedback.uwo.ca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710" y="3002179"/>
              <a:ext cx="1220667" cy="1220667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/>
        </p:nvSpPr>
        <p:spPr>
          <a:xfrm>
            <a:off x="1574377" y="153889"/>
            <a:ext cx="76341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3B1B70"/>
                </a:solidFill>
                <a:latin typeface="Calibri"/>
                <a:ea typeface="Calibri" charset="0"/>
                <a:cs typeface="Calibri"/>
              </a:rPr>
              <a:t>When and how do I give feedback? </a:t>
            </a:r>
            <a:endParaRPr lang="en-CA" sz="4000" dirty="0">
              <a:latin typeface="Calibri"/>
              <a:cs typeface="Calibri"/>
            </a:endParaRPr>
          </a:p>
          <a:p>
            <a:endParaRPr lang="en-CA" dirty="0"/>
          </a:p>
        </p:txBody>
      </p:sp>
      <p:grpSp>
        <p:nvGrpSpPr>
          <p:cNvPr id="11" name="Group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70879" y="1281568"/>
            <a:ext cx="9379413" cy="1512448"/>
            <a:chOff x="-170879" y="1281568"/>
            <a:chExt cx="9379413" cy="1512448"/>
          </a:xfrm>
        </p:grpSpPr>
        <p:grpSp>
          <p:nvGrpSpPr>
            <p:cNvPr id="18" name="Group 17"/>
            <p:cNvGrpSpPr/>
            <p:nvPr/>
          </p:nvGrpSpPr>
          <p:grpSpPr>
            <a:xfrm>
              <a:off x="1946322" y="1313052"/>
              <a:ext cx="7262212" cy="1345482"/>
              <a:chOff x="1946322" y="1281242"/>
              <a:chExt cx="7262212" cy="1345482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946322" y="1389562"/>
                <a:ext cx="7197678" cy="1237162"/>
              </a:xfrm>
              <a:prstGeom prst="rect">
                <a:avLst/>
              </a:prstGeom>
              <a:solidFill>
                <a:srgbClr val="807F83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2400"/>
                  </a:spcAft>
                  <a:buSzPct val="75000"/>
                </a:pPr>
                <a:endParaRPr lang="en-US" sz="3600" dirty="0">
                  <a:solidFill>
                    <a:schemeClr val="bg1"/>
                  </a:solidFill>
                  <a:latin typeface="Marker Felt"/>
                  <a:cs typeface="Marker Fe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946322" y="1281242"/>
                <a:ext cx="7262212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3600" dirty="0">
                    <a:solidFill>
                      <a:srgbClr val="FFFFFF"/>
                    </a:solidFill>
                    <a:latin typeface="Marker Felt"/>
                    <a:cs typeface="Marker Felt"/>
                  </a:rPr>
                  <a:t>Open Dates: </a:t>
                </a:r>
                <a:endParaRPr lang="en-CA" sz="800" dirty="0">
                  <a:solidFill>
                    <a:srgbClr val="FFFFFF"/>
                  </a:solidFill>
                  <a:latin typeface="Marker Felt"/>
                  <a:cs typeface="Marker Felt"/>
                </a:endParaRPr>
              </a:p>
              <a:p>
                <a:pPr algn="ctr"/>
                <a:r>
                  <a:rPr lang="en-CA" sz="800" dirty="0">
                    <a:solidFill>
                      <a:srgbClr val="FFFFFF"/>
                    </a:solidFill>
                    <a:latin typeface="Marker Felt"/>
                    <a:cs typeface="Marker Felt"/>
                  </a:rPr>
                  <a:t> </a:t>
                </a:r>
              </a:p>
              <a:p>
                <a:pPr algn="ctr"/>
                <a:r>
                  <a:rPr lang="en-CA" sz="3400" dirty="0">
                    <a:solidFill>
                      <a:schemeClr val="bg1"/>
                    </a:solidFill>
                    <a:latin typeface="Marker Felt"/>
                    <a:cs typeface="Marker Felt"/>
                  </a:rPr>
                  <a:t>March 17 – April 6, 2025</a:t>
                </a: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0879" y="1281568"/>
              <a:ext cx="2326843" cy="1512448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2208" y="4606183"/>
            <a:ext cx="8761792" cy="1237162"/>
            <a:chOff x="382208" y="4606183"/>
            <a:chExt cx="8761792" cy="1237162"/>
          </a:xfrm>
        </p:grpSpPr>
        <p:sp>
          <p:nvSpPr>
            <p:cNvPr id="7" name="Rectangle 6"/>
            <p:cNvSpPr/>
            <p:nvPr/>
          </p:nvSpPr>
          <p:spPr>
            <a:xfrm>
              <a:off x="1946322" y="4606183"/>
              <a:ext cx="7197678" cy="1237162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  <a:buSzPct val="75000"/>
              </a:pPr>
              <a:r>
                <a:rPr lang="en-US" sz="3600" dirty="0">
                  <a:solidFill>
                    <a:schemeClr val="bg1"/>
                  </a:solidFill>
                  <a:latin typeface="Marker Felt"/>
                  <a:cs typeface="Marker Felt"/>
                </a:rPr>
                <a:t>Follow the simple directions. The feedback process is confidential!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82208" y="4778734"/>
              <a:ext cx="1220667" cy="763325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C0AE460C-97F7-4FC2-98CA-C2284FF6C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3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Graphic that indicates that &quot;Western is Listening&quot; and provides the URL &quot;feedback.uwo.ca&quot;.  "/>
          <p:cNvSpPr/>
          <p:nvPr/>
        </p:nvSpPr>
        <p:spPr>
          <a:xfrm>
            <a:off x="0" y="0"/>
            <a:ext cx="9144000" cy="36307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0" y="145143"/>
            <a:ext cx="9144000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800" b="0" i="0" u="none" strike="noStrike" kern="1200" cap="none" spc="0" normalizeH="0" baseline="0" noProof="0" dirty="0">
                <a:ln>
                  <a:noFill/>
                </a:ln>
                <a:solidFill>
                  <a:srgbClr val="807F83"/>
                </a:solidFill>
                <a:effectLst/>
                <a:uLnTx/>
                <a:uFillTx/>
                <a:latin typeface="Marker Felt"/>
                <a:ea typeface="+mn-ea"/>
                <a:cs typeface="Marker Felt"/>
              </a:rPr>
              <a:t>WESTERN IS LISTENING!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49523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bg1"/>
                </a:solidFill>
                <a:latin typeface="+mj-lt"/>
              </a:rPr>
              <a:t>When you see the link,</a:t>
            </a:r>
          </a:p>
          <a:p>
            <a:pPr algn="ctr"/>
            <a:r>
              <a:rPr lang="en-CA" sz="6000" b="1" dirty="0">
                <a:solidFill>
                  <a:schemeClr val="bg1"/>
                </a:solidFill>
                <a:latin typeface="+mj-lt"/>
              </a:rPr>
              <a:t>Tell us what you think!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0A3DAE-A7BD-48B1-BD6A-443468DC61CC}"/>
              </a:ext>
            </a:extLst>
          </p:cNvPr>
          <p:cNvSpPr txBox="1"/>
          <p:nvPr/>
        </p:nvSpPr>
        <p:spPr>
          <a:xfrm>
            <a:off x="0" y="179561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>
                <a:ln w="0"/>
                <a:solidFill>
                  <a:srgbClr val="3B1B7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FEEDBACK.UWO.CA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541B05-D990-40DD-A3C6-1FF7599BE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8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</TotalTime>
  <Words>148</Words>
  <Application>Microsoft Office PowerPoint</Application>
  <PresentationFormat>On-screen Show (4:3)</PresentationFormat>
  <Paragraphs>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Marker Felt</vt:lpstr>
      <vt:lpstr>Marker Felt Wide</vt:lpstr>
      <vt:lpstr>1_Office Theme</vt:lpstr>
      <vt:lpstr>Feedback: Student Questionnaires on Courses and Teaching</vt:lpstr>
      <vt:lpstr>Did You Know… </vt:lpstr>
      <vt:lpstr>Your course and teaching  feedback make a difference! </vt:lpstr>
      <vt:lpstr>Use FEEDBACK.UWO.CA to tell us what you think ONLINE!</vt:lpstr>
      <vt:lpstr>Great! </vt:lpstr>
      <vt:lpstr>WESTERN IS LISTENING!</vt:lpstr>
    </vt:vector>
  </TitlesOfParts>
  <Company>UWO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Teaching Support Centre</dc:creator>
  <cp:lastModifiedBy>Ken Meadows</cp:lastModifiedBy>
  <cp:revision>107</cp:revision>
  <dcterms:created xsi:type="dcterms:W3CDTF">2011-12-22T19:42:13Z</dcterms:created>
  <dcterms:modified xsi:type="dcterms:W3CDTF">2025-01-07T21:53:43Z</dcterms:modified>
  <cp:contentStatus/>
</cp:coreProperties>
</file>